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38"/>
  </p:notesMasterIdLst>
  <p:sldIdLst>
    <p:sldId id="256" r:id="rId2"/>
    <p:sldId id="258" r:id="rId3"/>
    <p:sldId id="289" r:id="rId4"/>
    <p:sldId id="290" r:id="rId5"/>
    <p:sldId id="291" r:id="rId6"/>
    <p:sldId id="292" r:id="rId7"/>
    <p:sldId id="293" r:id="rId8"/>
    <p:sldId id="295" r:id="rId9"/>
    <p:sldId id="296" r:id="rId10"/>
    <p:sldId id="298" r:id="rId11"/>
    <p:sldId id="299" r:id="rId12"/>
    <p:sldId id="300" r:id="rId13"/>
    <p:sldId id="301" r:id="rId14"/>
    <p:sldId id="303" r:id="rId15"/>
    <p:sldId id="304" r:id="rId16"/>
    <p:sldId id="305" r:id="rId17"/>
    <p:sldId id="306" r:id="rId18"/>
    <p:sldId id="307" r:id="rId19"/>
    <p:sldId id="308" r:id="rId20"/>
    <p:sldId id="314" r:id="rId21"/>
    <p:sldId id="309" r:id="rId22"/>
    <p:sldId id="310" r:id="rId23"/>
    <p:sldId id="311" r:id="rId24"/>
    <p:sldId id="313" r:id="rId25"/>
    <p:sldId id="317" r:id="rId26"/>
    <p:sldId id="320" r:id="rId27"/>
    <p:sldId id="321" r:id="rId28"/>
    <p:sldId id="318" r:id="rId29"/>
    <p:sldId id="316" r:id="rId30"/>
    <p:sldId id="315" r:id="rId31"/>
    <p:sldId id="322" r:id="rId32"/>
    <p:sldId id="319" r:id="rId33"/>
    <p:sldId id="323" r:id="rId34"/>
    <p:sldId id="324" r:id="rId35"/>
    <p:sldId id="278" r:id="rId36"/>
    <p:sldId id="279" r:id="rId3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5" autoAdjust="0"/>
    <p:restoredTop sz="94602"/>
  </p:normalViewPr>
  <p:slideViewPr>
    <p:cSldViewPr>
      <p:cViewPr varScale="1">
        <p:scale>
          <a:sx n="91" d="100"/>
          <a:sy n="91" d="100"/>
        </p:scale>
        <p:origin x="176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5203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03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566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422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690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438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6290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2584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4628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5143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112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263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2727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04782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6414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3391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65705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67822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8831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3867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84518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24091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309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10215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8871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4170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53085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85656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656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5096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135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9653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5552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4258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4401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1217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066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406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4648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1599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3082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2571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79422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01508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653443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732118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80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55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8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77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047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862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268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17535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475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476500" y="520004"/>
            <a:ext cx="4267199" cy="13906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4400" b="0" i="0" u="none" strike="noStrike" cap="none" dirty="0" smtClean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rPr>
              <a:t>Arbitration</a:t>
            </a:r>
            <a:endParaRPr lang="en-US" sz="4400" b="0" i="0" u="none" strike="noStrike" cap="none" dirty="0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3581400" y="4689901"/>
            <a:ext cx="5333999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Dominic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D’Imperio, Esq.</a:t>
            </a:r>
            <a:endParaRPr lang="en-US" sz="2000" b="0" i="0" u="none" strike="noStrike" cap="none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OF EMPLOYER/EMPLOYEE RELATIONS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JEFFERSON-LEWIS-HAMILTON-HERKIMER-ONEIDA BOCES </a:t>
            </a:r>
          </a:p>
        </p:txBody>
      </p:sp>
      <p:sp>
        <p:nvSpPr>
          <p:cNvPr id="86" name="Shape 86"/>
          <p:cNvSpPr/>
          <p:nvPr/>
        </p:nvSpPr>
        <p:spPr>
          <a:xfrm>
            <a:off x="914400" y="2120205"/>
            <a:ext cx="7391399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How to Conduct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 Successful Arbitration</a:t>
            </a:r>
            <a:endParaRPr lang="en-US" sz="2800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3581400" y="5722203"/>
            <a:ext cx="45720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Timothy Collins, Esq.</a:t>
            </a:r>
            <a:endParaRPr lang="en-US" sz="2000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OF PERSONNEL &amp; LABOR RELATIONS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ONONDAGA-CORTLAND-MADISON BOCES</a:t>
            </a:r>
          </a:p>
        </p:txBody>
      </p:sp>
      <p:sp>
        <p:nvSpPr>
          <p:cNvPr id="88" name="Shape 88"/>
          <p:cNvSpPr/>
          <p:nvPr/>
        </p:nvSpPr>
        <p:spPr>
          <a:xfrm>
            <a:off x="-71375" y="228600"/>
            <a:ext cx="707100" cy="468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cap="none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49</a:t>
            </a:r>
            <a:r>
              <a:rPr lang="en-US" sz="1600" baseline="30000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th</a:t>
            </a:r>
            <a:endParaRPr lang="en-US" sz="1600" baseline="300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cap="none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U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2018</a:t>
            </a:r>
            <a:endParaRPr lang="en-US" sz="1600" cap="none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5211669"/>
            <a:ext cx="1790699" cy="926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DISCOVERY AND MOTIONS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DEMANDS FOR DISCOVERY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to Demand?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Relied on in Demand for Arbitration?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To Be Submitted in Arbitration proceeding?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summary documents to tabulation of data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 entitled to notice, fairness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by statutory requirements for “good faith” bargaining and contract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561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DISCOVERY AND MOTIONS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DEMANDS FOR DISCOVERY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Witnesses?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 List of Union’s Witnesses to be called?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 scope of Testimony to issues presented in Demand for Arbitration?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Again, Employer entitled to notice, fairness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by statutory requirements for “good faith” bargaining and contract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1437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DISCOVERY AND MOTIONS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MOTIONS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Assigned Arbitrator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Motions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discovery demands?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Motions to Dismiss?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Jurisdiction?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of Arbitration (Contractual Limitations)?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State a Claim?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Pre-hearing and by Submission, First Day?</a:t>
            </a:r>
            <a:endParaRPr lang="en-US"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Assigned Arbitrator</a:t>
            </a:r>
          </a:p>
        </p:txBody>
      </p:sp>
    </p:spTree>
    <p:extLst>
      <p:ext uri="{BB962C8B-B14F-4D97-AF65-F5344CB8AC3E}">
        <p14:creationId xmlns:p14="http://schemas.microsoft.com/office/powerpoint/2010/main" val="21953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PREPARING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PREPARATIONS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and Records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Official District Records and Certifications?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Payroll, Employment File, Evaluations?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Record/Document Custodian Verifications?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Pre-marking Records and Exhibits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of Joint Exhibits </a:t>
            </a:r>
          </a:p>
        </p:txBody>
      </p:sp>
    </p:spTree>
    <p:extLst>
      <p:ext uri="{BB962C8B-B14F-4D97-AF65-F5344CB8AC3E}">
        <p14:creationId xmlns:p14="http://schemas.microsoft.com/office/powerpoint/2010/main" val="18854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PREPARING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PREPARATIONS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Witnesses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Witness Testimony Outline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Witness Preparation, Practice Examination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of Docs and Records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Refreshing Recollection </a:t>
            </a:r>
            <a:r>
              <a:rPr lang="en-US" sz="24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Substantive Records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Advice and Preparation for cross-examination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 the Question Asked, Don’t Volunteer</a:t>
            </a:r>
          </a:p>
        </p:txBody>
      </p:sp>
    </p:spTree>
    <p:extLst>
      <p:ext uri="{BB962C8B-B14F-4D97-AF65-F5344CB8AC3E}">
        <p14:creationId xmlns:p14="http://schemas.microsoft.com/office/powerpoint/2010/main" val="16432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PREPARING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Related to Issues in Arbitration Demand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Arbitration Decisions</a:t>
            </a: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AAA or CAA decisions</a:t>
            </a: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State, Provincial, Federal Court Decisions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Interviewing retired Employees, previous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23800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PREPARING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– SPECIFIC MATTERS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 Cause of Fair Discipline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contract definition?</a:t>
            </a: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 of Conduct identified as “just cause” for discipline?</a:t>
            </a: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AAA or CAA decisions as arbitral precedent</a:t>
            </a:r>
          </a:p>
          <a:p>
            <a:pPr marL="1257314" lvl="2" indent="-4572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State, Provincial, Federal Court Decisions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01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PREPARING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– SPECIFIC MATTERS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Generally accepted 7 Factors for “Just Cause” Discipline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Reasonable Rule or Order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to Employee for action or behavior of misconduct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 investigation of allegations of misconduct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 investigation was fair, timely, and thorough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Proof of misconduct (substantial evidence?, preponderance of evidence?, sufficient and credible evidence?)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Equal Treatment under prior/similar circumstances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Penalty is proportional and appropriate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1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87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PREPARING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– SPECIFIC MATTERS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Factors for “Just Cause”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Progressive Discipline?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Rehabilitation vs. punishment or example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Mitigating circumstances, weight and relevance</a:t>
            </a: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Reasonableness of rules and penalty in light of circumstances</a:t>
            </a:r>
          </a:p>
          <a:p>
            <a:pPr marL="1257314" lvl="2" indent="-457200">
              <a:spcBef>
                <a:spcPts val="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4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PRESENTING YOUR CASE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APPEARING FOR ARBITRATION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all Exhibits</a:t>
            </a:r>
          </a:p>
          <a:p>
            <a:pPr marL="1257314" lvl="2" indent="-457200" algn="just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Joint Exhibits “J-” number</a:t>
            </a:r>
          </a:p>
          <a:p>
            <a:pPr marL="1257314" lvl="2" indent="-457200" algn="just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 Exhibits “E-” number</a:t>
            </a:r>
          </a:p>
          <a:p>
            <a:pPr marL="1257314" lvl="2" indent="-457200" algn="just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in Triplicate (union, employer, arbitrator)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no stenographer, have someone whose dedicated job is to take notes for proceeding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prepared to address any preliminary matters, outstanding motions, objections, admission of joint exhibits/documents</a:t>
            </a:r>
          </a:p>
        </p:txBody>
      </p:sp>
    </p:spTree>
    <p:extLst>
      <p:ext uri="{BB962C8B-B14F-4D97-AF65-F5344CB8AC3E}">
        <p14:creationId xmlns:p14="http://schemas.microsoft.com/office/powerpoint/2010/main" val="4056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STEPS OF AN ARBTRATION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 for Arbitration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Filing of Answer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Discovery &amp; Motions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Preparation/Research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Presenting Your Case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Closing Brief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PRESENTING YOUR CASE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OPENING STATEMENT – SET THE TONE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Concise and Direct Theory of Case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Employer’s Chance to Set Tone for Arbitration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Outlines the Employer’s Supporting Evidence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Points out Employer’s Strengths and Emphasizes Weaknesses of Union Case</a:t>
            </a:r>
          </a:p>
        </p:txBody>
      </p:sp>
    </p:spTree>
    <p:extLst>
      <p:ext uri="{BB962C8B-B14F-4D97-AF65-F5344CB8AC3E}">
        <p14:creationId xmlns:p14="http://schemas.microsoft.com/office/powerpoint/2010/main" val="34720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PRESENTING YOUR CASE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TESTIMONY AND EVIDENCE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Allow/Insist the Union as Grieving Party Present’s Case First</a:t>
            </a:r>
          </a:p>
          <a:p>
            <a:pPr marL="1141413" lvl="2" indent="-341313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 Admissibility of Documents if applicable basis including: authenticity or verified; hearsay; copies vs. originals; production pursuant to discovery demand</a:t>
            </a:r>
          </a:p>
          <a:p>
            <a:pPr marL="1141413" lvl="2" indent="-341313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 Witness’s memory with documents presented by Association, Joint Exhibits, object to hearsay!</a:t>
            </a:r>
          </a:p>
          <a:p>
            <a:pPr marL="1141413" lvl="2" indent="-341313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use Association Witnesses to enter Employer’s documents into evidence, only to impeach</a:t>
            </a:r>
          </a:p>
          <a:p>
            <a:pPr marL="1141413" lvl="2" indent="-341313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Cross-examination of Association’s witnesses to set up District witnesses’ testimonies contradicting/impeaching</a:t>
            </a: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2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PRESENTING YOUR CASE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TESTIMONY AND EVIDENCE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Employer’s Presentation of Their Case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to Employer’s Theory of the Case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Highlight contradictions that impeach Association’s witness or challenge Association’s evidence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witnesses to introduce District evidence and documents, highlight any documents used to impeach Association witnesses again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 to limit scope of any cross-examination – outside scope of demand for arbitration or irrelevant, calls for conclusion, confidential advice or discussions, privileged communications with counsel</a:t>
            </a:r>
          </a:p>
        </p:txBody>
      </p:sp>
    </p:spTree>
    <p:extLst>
      <p:ext uri="{BB962C8B-B14F-4D97-AF65-F5344CB8AC3E}">
        <p14:creationId xmlns:p14="http://schemas.microsoft.com/office/powerpoint/2010/main" val="16470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PRESENTING YOUR CASE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REBUTTALS &amp; CLOSING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Association’s Rebuttal Case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Limited to Scope of Employer’s Case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 to any New Issues or Topics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Employer’s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Rebuttal Case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Insist on Right to Employer’s Rebuttal as final word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Narrow, Focused to Any new matters raised in Rebuttal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Limited to most important matters of arbitration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 to Defer Closing Arguments to Submission of Written Brief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63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PREPARATION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aware of submission deadlines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Joint deadline, no replies or rebuttals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prepared to raise and explain legal precedent, arbitration precedent, apply to case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Outline the District’s Closing Brief, main theories, arguments, and evidence</a:t>
            </a:r>
          </a:p>
          <a:p>
            <a:pPr marL="1257314" lvl="2" indent="-457200">
              <a:spcBef>
                <a:spcPts val="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8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REVISING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Recite complete factual history of case using persuasive language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the Issues Raised in the Demand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the Issues Raised in the Answer</a:t>
            </a:r>
          </a:p>
        </p:txBody>
      </p:sp>
    </p:spTree>
    <p:extLst>
      <p:ext uri="{BB962C8B-B14F-4D97-AF65-F5344CB8AC3E}">
        <p14:creationId xmlns:p14="http://schemas.microsoft.com/office/powerpoint/2010/main" val="31419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REVISING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Contract Provisions or legal matters at issue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Contract Provisions – What is the Rule or Intended meaning?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Legal Rules – What is the rule or intended meaning?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2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REVISING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illustrations and examples of how the rules are applied 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 or Applicable case law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Arbitration decisions based on similar circumstances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 actions by employer under similar circumstances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and outline the illustrations, how they reinforce the rule and issues presented</a:t>
            </a:r>
          </a:p>
        </p:txBody>
      </p:sp>
    </p:spTree>
    <p:extLst>
      <p:ext uri="{BB962C8B-B14F-4D97-AF65-F5344CB8AC3E}">
        <p14:creationId xmlns:p14="http://schemas.microsoft.com/office/powerpoint/2010/main" val="37480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REVISING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District’s Theory and Arguments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detailed, highlight supporting documentary evidence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 back to supporting witness testimony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Highlight impeached or contradicting employee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testimony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the narrative of the evidence, highlight the reasonableness of the employee’s actions </a:t>
            </a:r>
            <a:r>
              <a:rPr lang="en-US" sz="20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unreasonableness of the employee’s/union’s position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– How the contract provisions, rules, case law apply to District’s arguments/facts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2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REVISING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Association’s Theory and Arguments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Address the Association’s Theory and Arguments Directly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detailed, highlight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contradicting documentary evidence and testimony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Address and emphasize contradicting witness testimony, impeached witnesses, and witness credibility</a:t>
            </a:r>
          </a:p>
          <a:p>
            <a:pPr marL="1257314" lvl="2" indent="-4572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Address any weakness in the District’s case with documentary evidence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How the contract provisions, rules, case law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apply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Employee’s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arguments/facts</a:t>
            </a:r>
          </a:p>
          <a:p>
            <a:pPr marL="400056" lvl="1" indent="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14" lvl="2" indent="-457200">
              <a:spcBef>
                <a:spcPts val="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3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DEMAND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THE TYPE OF ARBITRATION</a:t>
            </a:r>
          </a:p>
          <a:p>
            <a:pPr marL="742956" lvl="1" indent="-342900">
              <a:spcBef>
                <a:spcPts val="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Contractual Grievance Arbitration</a:t>
            </a:r>
          </a:p>
          <a:p>
            <a:pPr marL="400056" lvl="1" indent="0">
              <a:spcBef>
                <a:spcPts val="0"/>
              </a:spcBef>
              <a:buClr>
                <a:srgbClr val="5F5F5F"/>
              </a:buClr>
              <a:buSzPct val="75000"/>
              <a:buNone/>
            </a:pP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Interpretation of Contract Language</a:t>
            </a: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endParaRPr lang="en-US"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 Practice</a:t>
            </a: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endParaRPr lang="en-US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Related to Negotiations</a:t>
            </a:r>
            <a:endParaRPr lang="en-US"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98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5F5F5F"/>
              </a:buClr>
              <a:buSzPct val="75000"/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REVISING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Conclude and repeat brief theory of case as supported by the evidence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 Arbitration be dismissed or relief be denied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“I R I A C” Writing method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Issue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Illustration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57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5F5F5F"/>
              </a:buClr>
              <a:buSzPct val="75000"/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REVISING</a:t>
            </a:r>
          </a:p>
          <a:p>
            <a:pPr marL="0" lvl="0" indent="0">
              <a:spcBef>
                <a:spcPts val="0"/>
              </a:spcBef>
              <a:buClr>
                <a:srgbClr val="5F5F5F"/>
              </a:buClr>
              <a:buSzPct val="75000"/>
              <a:buNone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Conclude and repeat brief theory of case as supported by the evidence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 Arbitration be dismissed or relief be denied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97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CLOSING BRIEF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5F5F5F"/>
              </a:buClr>
              <a:buSzPct val="75000"/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DRAFTING AND REVISING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“I R I A C” Writing method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Issue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Illustration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4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DECISION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RECIEPT AND REVIEW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Analyze the Decision and the Findings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Award for or against the Employer?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Employer’s exposure? Monetary? Reinstatement?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 Facts relied upon accurate?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there a stenographic record?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Compared to notes and admitted 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the Legal Basis sufficient?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05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4710" y="452718"/>
            <a:ext cx="7211490" cy="1400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20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DECISION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 DECISION ACTIONS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Basis for Appeal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Legal Basis?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Limits on Arbitrator’s Authority?</a:t>
            </a:r>
          </a:p>
          <a:p>
            <a:pPr marL="742956" lvl="1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Implementation of the Award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Settlement with Employee/Association on implementing award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Employer Actions Required?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Financial implications?</a:t>
            </a:r>
          </a:p>
          <a:p>
            <a:pPr marL="1143014" lvl="2" indent="-342900">
              <a:spcBef>
                <a:spcPts val="560"/>
              </a:spcBef>
              <a:spcAft>
                <a:spcPts val="600"/>
              </a:spcAft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 for Negotiations or Contract Changes?</a:t>
            </a: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42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OPEN DISCUSSION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Experiences with Arbitration?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ct val="75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and Testimony?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ct val="75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Good, Bad, Ugly?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ct val="75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6096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Thank you!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790700" y="3830637"/>
            <a:ext cx="55626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Enjoy the rest of </a:t>
            </a:r>
          </a:p>
          <a:p>
            <a:pPr marL="342900" marR="0" lvl="0" indent="-342900" algn="ctr" rtl="0">
              <a:spcBef>
                <a:spcPts val="720"/>
              </a:spcBef>
              <a:spcAft>
                <a:spcPts val="0"/>
              </a:spcAft>
              <a:buClr>
                <a:srgbClr val="5F5F5F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your day here in</a:t>
            </a:r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00" y="1597237"/>
            <a:ext cx="5086350" cy="1952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88"/>
          <p:cNvSpPr/>
          <p:nvPr/>
        </p:nvSpPr>
        <p:spPr>
          <a:xfrm>
            <a:off x="-71375" y="228600"/>
            <a:ext cx="707100" cy="468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cap="none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49</a:t>
            </a:r>
            <a:r>
              <a:rPr lang="en-US" sz="1600" baseline="30000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th</a:t>
            </a:r>
            <a:endParaRPr lang="en-US" sz="1600" baseline="300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cap="none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U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cap="none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rPr>
              <a:t>2018</a:t>
            </a:r>
            <a:endParaRPr lang="en-US" sz="1600" cap="none" dirty="0">
              <a:solidFill>
                <a:schemeClr val="accent1">
                  <a:lumMod val="75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DEMAND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THE TYPE OF ARBITRATION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Disciplinary Arbitration</a:t>
            </a:r>
          </a:p>
          <a:p>
            <a:pPr marL="400056" lvl="1" indent="0">
              <a:spcBef>
                <a:spcPts val="560"/>
              </a:spcBef>
              <a:buClr>
                <a:srgbClr val="5F5F5F"/>
              </a:buClr>
              <a:buSzPct val="75000"/>
              <a:buNone/>
            </a:pP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“Just Cause” or “Fair Discipline”</a:t>
            </a: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endParaRPr lang="en-US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Factors</a:t>
            </a: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endParaRPr lang="en-US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Suspension, Fine, Reduction in Pay, Termination</a:t>
            </a:r>
            <a:endParaRPr lang="en-US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003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DEMAND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OF A DEMAND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Contractual Requirements (local rules)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or Provincial Requirements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Employment Relations Boards</a:t>
            </a: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138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DEMAND FOR ARBITRATION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OF A DEMAND</a:t>
            </a:r>
          </a:p>
          <a:p>
            <a:pPr marL="800114" lvl="2" indent="0">
              <a:spcBef>
                <a:spcPts val="560"/>
              </a:spcBef>
              <a:buClr>
                <a:srgbClr val="5F5F5F"/>
              </a:buClr>
              <a:buSzPct val="75000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</a:t>
            </a:r>
            <a:r>
              <a:rPr lang="en-US" sz="2600" b="0" i="0" u="none" strike="noStrike" cap="none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Party Arbitration Rules</a:t>
            </a:r>
          </a:p>
          <a:p>
            <a:pPr marL="400056" lvl="1" indent="0">
              <a:spcBef>
                <a:spcPts val="560"/>
              </a:spcBef>
              <a:buClr>
                <a:srgbClr val="5F5F5F"/>
              </a:buClr>
              <a:buSzPct val="75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American Arbitration Association Rules</a:t>
            </a:r>
          </a:p>
          <a:p>
            <a:pPr marL="857258" lvl="2" indent="0">
              <a:spcBef>
                <a:spcPts val="480"/>
              </a:spcBef>
              <a:buClr>
                <a:srgbClr val="777777"/>
              </a:buClr>
              <a:buSzPct val="100000"/>
              <a:buNone/>
            </a:pPr>
            <a:endParaRPr lang="en-US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8" lvl="2" indent="-285750">
              <a:spcBef>
                <a:spcPts val="480"/>
              </a:spcBef>
              <a:buClr>
                <a:srgbClr val="777777"/>
              </a:buClr>
              <a:buSzPct val="100000"/>
              <a:buFont typeface="Arial"/>
              <a:buChar char="-"/>
            </a:pP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Canadian Arbitration Association Rules</a:t>
            </a:r>
            <a:endParaRPr lang="en-US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6" lvl="1" indent="0">
              <a:spcBef>
                <a:spcPts val="560"/>
              </a:spcBef>
              <a:buClr>
                <a:srgbClr val="5F5F5F"/>
              </a:buClr>
              <a:buSzPct val="75000"/>
              <a:buNone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58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FILING OF ANSWER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OF ANSWER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Brief Statement in Response?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Admit or Deny Specific Facts Alleged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Assert Employer’s Specific Facts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endParaRPr lang="en-US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Affirm Employer’s Position on Resolution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6" lvl="1" indent="0">
              <a:spcBef>
                <a:spcPts val="560"/>
              </a:spcBef>
              <a:buClr>
                <a:srgbClr val="5F5F5F"/>
              </a:buClr>
              <a:buSzPct val="75000"/>
              <a:buNone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6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FILING OF ANSWER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OF ANSWER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Comprehensive Answer?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Admit or Deny Specific Facts Alleged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Articulate Concise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of Grievance &amp; Facts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Assert Employer’s Specific Facts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Affirmative Defenses &amp; Objections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Affirm Employer’s Position on Resolution</a:t>
            </a:r>
          </a:p>
          <a:p>
            <a:pPr marL="800114" lvl="2" indent="0">
              <a:spcBef>
                <a:spcPts val="560"/>
              </a:spcBef>
              <a:buClr>
                <a:srgbClr val="5F5F5F"/>
              </a:buClr>
              <a:buSzPct val="75000"/>
              <a:buNone/>
            </a:pPr>
            <a:endParaRPr lang="en-US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Attachments and Documents?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6" lvl="1" indent="0">
              <a:spcBef>
                <a:spcPts val="560"/>
              </a:spcBef>
              <a:buClr>
                <a:srgbClr val="5F5F5F"/>
              </a:buClr>
              <a:buSzPct val="75000"/>
              <a:buNone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5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DISCOVERY AND MOTIONS</a:t>
            </a:r>
            <a:endParaRPr lang="en-US" sz="3200" b="0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DEMANDS FOR DISCOVERY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ct val="75000"/>
              <a:buNone/>
            </a:pP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Definite Statement of the Allegations?</a:t>
            </a: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 Vague or Non-specific?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Articulate a Contractual Violation or Contractual Provision Violated?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Doesn’t Identify a Specific or Discrete Act?</a:t>
            </a:r>
          </a:p>
          <a:p>
            <a:pPr marL="1143014" lvl="2" indent="-342900">
              <a:spcBef>
                <a:spcPts val="560"/>
              </a:spcBef>
              <a:buClr>
                <a:srgbClr val="5F5F5F"/>
              </a:buClr>
              <a:buSzPct val="75000"/>
              <a:buFont typeface="Arial" panose="020B0604020202020204" pitchFamily="34" charset="0"/>
              <a:buChar char="-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Basis for the Relief Requested?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6" lvl="1" indent="-342900">
              <a:spcBef>
                <a:spcPts val="560"/>
              </a:spcBef>
              <a:buClr>
                <a:srgbClr val="5F5F5F"/>
              </a:buClr>
              <a:buSzPct val="75000"/>
              <a:buFont typeface="Noto Sans Symbols"/>
              <a:buChar char="●"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93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5">
      <a:dk1>
        <a:sysClr val="windowText" lastClr="000000"/>
      </a:dk1>
      <a:lt1>
        <a:sysClr val="window" lastClr="FFFFFF"/>
      </a:lt1>
      <a:dk2>
        <a:srgbClr val="376350"/>
      </a:dk2>
      <a:lt2>
        <a:srgbClr val="FFC000"/>
      </a:lt2>
      <a:accent1>
        <a:srgbClr val="00632C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00B0F0"/>
      </a:hlink>
      <a:folHlink>
        <a:srgbClr val="0070C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1477</Words>
  <Application>Microsoft Macintosh PowerPoint</Application>
  <PresentationFormat>On-screen Show (4:3)</PresentationFormat>
  <Paragraphs>349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Black</vt:lpstr>
      <vt:lpstr>Calibri</vt:lpstr>
      <vt:lpstr>Noto Sans Symbols</vt:lpstr>
      <vt:lpstr>Arial Narrow</vt:lpstr>
      <vt:lpstr>Century Gothic</vt:lpstr>
      <vt:lpstr>Wingdings 3</vt:lpstr>
      <vt:lpstr>Ion</vt:lpstr>
      <vt:lpstr>PowerPoint Presentation</vt:lpstr>
      <vt:lpstr>STEPS OF AN ARBTRATION</vt:lpstr>
      <vt:lpstr>DEMAND FOR ARBITRATION</vt:lpstr>
      <vt:lpstr>DEMAND FOR ARBITRATION</vt:lpstr>
      <vt:lpstr>DEMAND FOR ARBITRATION</vt:lpstr>
      <vt:lpstr>DEMAND FOR ARBITRATION</vt:lpstr>
      <vt:lpstr>FILING OF ANSWER</vt:lpstr>
      <vt:lpstr>FILING OF ANSWER</vt:lpstr>
      <vt:lpstr>DISCOVERY AND MOTIONS</vt:lpstr>
      <vt:lpstr>DISCOVERY AND MOTIONS</vt:lpstr>
      <vt:lpstr>DISCOVERY AND MOTIONS</vt:lpstr>
      <vt:lpstr>DISCOVERY AND MOTIONS</vt:lpstr>
      <vt:lpstr>PREPARING FOR ARBITRATION</vt:lpstr>
      <vt:lpstr>PREPARING FOR ARBITRATION</vt:lpstr>
      <vt:lpstr>PREPARING FOR ARBITRATION</vt:lpstr>
      <vt:lpstr>PREPARING FOR ARBITRATION</vt:lpstr>
      <vt:lpstr>PREPARING FOR ARBITRATION</vt:lpstr>
      <vt:lpstr>PREPARING FOR ARBITRATION</vt:lpstr>
      <vt:lpstr>PRESENTING YOUR CASE</vt:lpstr>
      <vt:lpstr>PRESENTING YOUR CASE</vt:lpstr>
      <vt:lpstr>PRESENTING YOUR CASE</vt:lpstr>
      <vt:lpstr>PRESENTING YOUR CASE</vt:lpstr>
      <vt:lpstr>PRESENTING YOUR CASE</vt:lpstr>
      <vt:lpstr>CLOSING BRIEF</vt:lpstr>
      <vt:lpstr>CLOSING BRIEF</vt:lpstr>
      <vt:lpstr>CLOSING BRIEF</vt:lpstr>
      <vt:lpstr>CLOSING BRIEF</vt:lpstr>
      <vt:lpstr>CLOSING BRIEF</vt:lpstr>
      <vt:lpstr>CLOSING BRIEF</vt:lpstr>
      <vt:lpstr>CLOSING BRIEF</vt:lpstr>
      <vt:lpstr>CLOSING BRIEF</vt:lpstr>
      <vt:lpstr>CLOSING BRIEF</vt:lpstr>
      <vt:lpstr>DECISION</vt:lpstr>
      <vt:lpstr>DECISION</vt:lpstr>
      <vt:lpstr>OPEN DISCUSSION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Rachel Rissetto</cp:lastModifiedBy>
  <cp:revision>47</cp:revision>
  <dcterms:modified xsi:type="dcterms:W3CDTF">2018-03-06T15:47:49Z</dcterms:modified>
</cp:coreProperties>
</file>