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5221"/>
  </p:normalViewPr>
  <p:slideViewPr>
    <p:cSldViewPr snapToGrid="0">
      <p:cViewPr varScale="1">
        <p:scale>
          <a:sx n="92" d="100"/>
          <a:sy n="92" d="100"/>
        </p:scale>
        <p:origin x="5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3/6/18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3/6/18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3/6/18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3/6/18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3/6/18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3/6/18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3/6/18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3/6/18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3/6/18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3/6/18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3/6/18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3/6/18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D1AA2C-4685-4A2A-8952-9C10EEF073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NEGOTIATING AND ENFORCING LAST CHANCE AGREEMENTS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E87C4AE-5BEA-46F7-A83A-5E75B2AADE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tx1"/>
                </a:solidFill>
              </a:rPr>
              <a:t>NaeN</a:t>
            </a:r>
            <a:r>
              <a:rPr lang="en-US" b="1" dirty="0">
                <a:solidFill>
                  <a:schemeClr val="tx1"/>
                </a:solidFill>
              </a:rPr>
              <a:t> ANNUAL CONFERENCE</a:t>
            </a:r>
          </a:p>
          <a:p>
            <a:r>
              <a:rPr lang="en-US" b="1" dirty="0">
                <a:solidFill>
                  <a:schemeClr val="tx1"/>
                </a:solidFill>
              </a:rPr>
              <a:t>MARCH 2018</a:t>
            </a:r>
          </a:p>
        </p:txBody>
      </p:sp>
    </p:spTree>
    <p:extLst>
      <p:ext uri="{BB962C8B-B14F-4D97-AF65-F5344CB8AC3E}">
        <p14:creationId xmlns:p14="http://schemas.microsoft.com/office/powerpoint/2010/main" val="3768714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FFB657-F27E-41D6-A543-A539F71D3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ISSUES SPECIFIC TO DRUG AND ALCOHOL AGREEMENTS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F9DAFA-E98E-4956-9B0F-07EB88E7D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0" y="731519"/>
            <a:ext cx="6492240" cy="595254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INCLUDE THAT REFUSAL TO TEST WHEN DIRECTED IS AN AUTOMATIC VIOLATION RESULTING IN TERMINATION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HAVE A WITNESS AND A UNION REP PRESENT TO WITNESS THE REFUSAL TO TEST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MEMORIALIZE IN THE AGREEMENT WHAT CONSTITUTES A POSITIVE TEST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FOR ALCOHOL, INSIST ON ANY EVIDENCE OVER .00 BAC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DON’T LEAVE ROOM FOR THE EXCUSE THAT THE EMPLOYEE WAS OUT THE NIGHT BEFORE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IF EMPLOYEE IS DIABETIC, USE ANOTHER TESTING METHOD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FOR DRUGS, INSIST ON ANY POSITIVE RESULT BEING A VIOLATION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MAKE SURE THE TESTING PROCEDURES INCLUDING DIVIDING THE SAMPLE IN HALF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INITIAL POSITIVE RESULT NEEDS TO BE CONFIRMED BY A SECOND TEST, PREFERABLY A MORE EXACTING METHOD OF TESTING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IF YOU DO NOT HAVE A CLINIC TO DO COLLECTION, MAKE SURE YOU HAVE PROTOCOLS TO ESTABLISH THE CHAIN OF EVIDENCE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HAVE THE UNION WITNESS THE PROCESS FROM COLLECTION TO MAILING/DELIVERY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OTHERWISE YOU WILL BE CHALLENGED ON TAMPERING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DDA7306-E31C-4730-ABED-7F5FC888B46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FFFF00"/>
                </a:solidFill>
              </a:rPr>
              <a:t>PRIVACY WAIVERS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FFFF00"/>
                </a:solidFill>
              </a:rPr>
              <a:t>TESTING CONSENTS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FFFF00"/>
                </a:solidFill>
              </a:rPr>
              <a:t>TESTING RESULTS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FFFF00"/>
                </a:solidFill>
              </a:rPr>
              <a:t>EMPLOYEE ASSISTANCE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955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0D39BB-D8F1-4111-BFFA-461800767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ISSUES SPECIFIC TO DRUG AND ALCOHOL AGREEMENTS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6915D4-3377-40E4-B214-6F9424DE9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COMMONLY, THE AGREEMENT WILL REQUIRE THE EMPLOYEE TO ENGAGE WITH THE EMPLOYEE ASSISTANCE PROGRAM (“EAP”)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REQUIRE CONSENTS FOR THE EAP PROGRAM TO VERIFY THE EMPLOYEE’S PARTICIPATION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THE EAP MAY BE USED TO ADDRESS ISSUES UNDERLYING THE DRUG/ALCOHOL USE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DEPRESSION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ANXIETY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ANGER MANAGEMENT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REQUIRE THE EMPLOYEE TO ABIDE BY ALL AFTER-CARE COUNSELING/THERAPY/ACTIVITIES RECOMMENDED BY THE EAP AND TO PROVIDE EMPLOYER EVIDENCE OF COMPLIANCE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DB2D220-21C5-43AA-8CCF-808260F57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FFFF00"/>
                </a:solidFill>
              </a:rPr>
              <a:t>PRIVACY WAIVERS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FFFF00"/>
                </a:solidFill>
              </a:rPr>
              <a:t>TESTING CONSENTS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FFFF00"/>
                </a:solidFill>
              </a:rPr>
              <a:t>TESTING RESULTS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FFFF00"/>
                </a:solidFill>
              </a:rPr>
              <a:t>EMPLOYEE ASSISTANCE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290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617A6A-9755-4CD7-B11C-7B9904D6A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ENFORCE THE 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4C173C-2FC3-41F8-BCF2-3B71C2CB4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FAILURE TO ENFORCE THE AGREEMENT MAY BE EVIDENCE THAT THE AGREEMENT REALLY WAS NOT A “LAST CHANCE”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THAT BEING SAID, BE REASONABLE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ONE MINUTE LATE TO WORK VERSUS A NO-CALL, NO-SHOW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FAILURE TO ENFORCE WILL RESULT IN ARGUMENT THAT THE EMPLOYEE WAS LED TO BELIEVE HIS/HER BEHAVIOR WAS NOT IN VIOLATION OF THE AGREEMENT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INVESTIGATION OF A VIOLATION SHOULD INCLUDE ALL OF THE TYPCIAL DUE PROCESS PROTECTIONS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ADVISE THE EMPLOYEE OF THE SUSPECTED VIOLATION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ALLOW THE EMPLOYEE TO PRESENT HIS/HER SIDE OF THE STORY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ALLOW UNION REPRESENTATION DURING INVESTIGATORY INTERVIEW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BEST TO ESTABLISH VIOLATION WITH CLEAR AND CONVINCING EVIDENCE, EVEN IF THE UNION/EMPLOYEE AGREED TO A LOWER STANDARD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68DAC80-C4DB-4989-AB1C-7D50FE9F714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FFFF00"/>
                </a:solidFill>
              </a:rPr>
              <a:t>FAILURE TO ENFORCE MAY BE SEEN AS A WAIVER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FFFF00"/>
                </a:solidFill>
              </a:rPr>
              <a:t>PROVIDE DUE PROCESS DURING ENFORCEMENT</a:t>
            </a:r>
          </a:p>
        </p:txBody>
      </p:sp>
    </p:spTree>
    <p:extLst>
      <p:ext uri="{BB962C8B-B14F-4D97-AF65-F5344CB8AC3E}">
        <p14:creationId xmlns:p14="http://schemas.microsoft.com/office/powerpoint/2010/main" val="114636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8E64B9-385C-4718-9E0B-60A69E105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A LAST CHANCE 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B001EE-C27D-4E67-8ECE-D056C4664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 LAST CHANCE AGREEMENT PROVIDES AN EMPLOYEE SUBJECT TO DISCHARGE ONE LAST OPPORTUNITY TO ESTABLISH THAT HE OR SHE SHOULD BE RETAINED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THE AGREEMENT IS NEGOTIATED BY THE EMPLOYEE, THE EMPLOYEE AND USUALLY THE UNION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THE AGREEMENT REMOVES THE EMPLOYEE FROM THE TYPICAL DISCIPLINE PROTECTIONS OF THE BARGAINING AGREEMENT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THE CONSIDERATION FROM THE EMPLOYER IS GIVING UP THE RIGHT TO PRESENTLY DISCHARGE THE EMPLOYEE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THE CONSIDERATION FROM THE EMPLOYEE IS TYPICALLY A NUMBER OF PROMISES TO DO CERTAIN THINGS AND REFRAIN FROM DOING OTHERS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EVEN THOUGH ENTERED INTO UNDER THREAT OF TERMINATION, GENERALLY NOT CONSIDERED COERCIVE IN THE LEGAL SENSE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FD8B64A-7484-4528-936B-371D3A5EE18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FFFF00"/>
                </a:solidFill>
              </a:rPr>
              <a:t>BINDING AGREEMENT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FFFF00"/>
                </a:solidFill>
              </a:rPr>
              <a:t>DEROGATION OF CBA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FFFF00"/>
                </a:solidFill>
              </a:rPr>
              <a:t>SUPPORTED BY CONSIDERATION</a:t>
            </a:r>
          </a:p>
        </p:txBody>
      </p:sp>
    </p:spTree>
    <p:extLst>
      <p:ext uri="{BB962C8B-B14F-4D97-AF65-F5344CB8AC3E}">
        <p14:creationId xmlns:p14="http://schemas.microsoft.com/office/powerpoint/2010/main" val="3643355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68260A-FE60-4894-8848-8E1A4922C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AGREE TO A LAST CHANCE AGREEMENT?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BE5BB4-E195-434C-A7B4-8B50E96B7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 LAST CHANCE AGREEMENT IS AIMED AT REHABILITATION OF EMPLOYEE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SUCH AN EFFORT MAY BE MADE FOR A VARIETY OF REASONS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LENGTH OF EMPLOYEE SERVICE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MAY BE DIFFICULT/EXPENSIVE TO DISCHARGE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CASE MAY HAVE SOME PROBLEMS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E.G. STUDENTS MAY HAVE TO TESTIFY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MISCONDUCT MIGHT NOT REACH LEVEL OF DISCHARGE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COMPARABLE BEHAVIOR TREATED WITH MORE LENIENCE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REASONS FOR EMPLOYEE’S BEHAVIOR ARE MITIGATING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ADDICTION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BEHAVIOR RELATED TO TRAGEDY IN PERSONAL LIFE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EMPLOYEE HARD TO REPLACE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EMPLOYEE’S BEHAVIOR IS OUT OF CHARACTER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EASES THE WAY TO TERMINATION FOR FUTURE VIOLATION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2423BBA-4104-4495-B861-73ED297937C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FFFF00"/>
                </a:solidFill>
              </a:rPr>
              <a:t>LONG TERM INVESTMENT IN EMPLOYEE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FFFF00"/>
                </a:solidFill>
              </a:rPr>
              <a:t>EXPENSE OF RECRUITING AND TRAINING REPLACEMENT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FFFF00"/>
                </a:solidFill>
                <a:effectLst>
                  <a:reflection stA="86000" endPos="0" dist="50800" dir="5400000" sy="-100000" algn="bl" rotWithShape="0"/>
                </a:effectLst>
              </a:rPr>
              <a:t>UNCHARACTERISTIC</a:t>
            </a:r>
            <a:r>
              <a:rPr lang="en-US" sz="1800" b="1" dirty="0">
                <a:solidFill>
                  <a:srgbClr val="FFFF00"/>
                </a:solidFill>
              </a:rPr>
              <a:t> BEHAVIOR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FFFF00"/>
                </a:solidFill>
              </a:rPr>
              <a:t>SETS THE EMPLOYEE ON THE EDGE OF TERMINATION</a:t>
            </a:r>
          </a:p>
        </p:txBody>
      </p:sp>
    </p:spTree>
    <p:extLst>
      <p:ext uri="{BB962C8B-B14F-4D97-AF65-F5344CB8AC3E}">
        <p14:creationId xmlns:p14="http://schemas.microsoft.com/office/powerpoint/2010/main" val="1860873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9E5721-C951-404F-AD96-94502833E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WHEN TO USE A LAST CHANCE 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0D43BB-9FB1-4532-87D2-0E1E0A58C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71400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ALCOHOL/DRUG USE IS THE MOST COMMON REASON FOR OFFERING A LAST CHANCE AGREEMENT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THE EMPLOYEE TYPICALLY HAS OTHERWISE BEEN A PRODUCTIVE EMPLOYEE WHO STAYS OUT OF TROUBLE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THE EMPLOYEE EXPRESSES REMORSE AND ASKS FOR A CHANCE TO GET HELP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CHRONIC ABSENTEEISM OFTEN RELATES TO A DRUG OR ALCOHOL PROBLEM, BUT NOT ALWAYS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OTHER MISCONDUCT CAN BE SUITED TO A LAST CHANCE AGREEMENT IF THE EMPLOYER DESIRES (E.G. TWO EMPLOYEES FIGHTING, DISCREET EVENT, UNLIKELY TO REPEAT)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CAN BE USED IN SEXUAL HARASSMENT CASES WHEN TERMINATION NOT WARRANTED, BUT CORRECTIVE ACTION WARRANTED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LET THE UNION OFFER THE IDEA OF A LAST CHANCE AGREEMENT.  IF YOU DECIDE TO OFFER, </a:t>
            </a:r>
            <a:r>
              <a:rPr lang="en-US" u="sng" dirty="0"/>
              <a:t>MAKE SURE</a:t>
            </a:r>
            <a:r>
              <a:rPr lang="en-US" dirty="0"/>
              <a:t> IT IS LABELED A SETTLEMENT OFFER.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OTHERWISE, THE OFFER ITSELF CAN BE ARGUED AS EMPLOYER ACKNOWLEDGEMENT THAT TERMINATION IS NOT APPROPRIATE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NEED PROTECTION IF AGREEMENT NOT REACHED, EMPLOYEE TERMINATED, AND ARBITRATION OR LITIGATION ENSUES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49F5494-F533-4F5E-B777-1684AFCA5E6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FFFF00"/>
                </a:solidFill>
              </a:rPr>
              <a:t>ALCOHOL/DRUG USE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FFFF00"/>
                </a:solidFill>
              </a:rPr>
              <a:t>ABSENTEEISM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FFFF00"/>
                </a:solidFill>
              </a:rPr>
              <a:t>OTHER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FFFF00"/>
                </a:solidFill>
              </a:rPr>
              <a:t>WHO OFFERS?</a:t>
            </a:r>
          </a:p>
        </p:txBody>
      </p:sp>
    </p:spTree>
    <p:extLst>
      <p:ext uri="{BB962C8B-B14F-4D97-AF65-F5344CB8AC3E}">
        <p14:creationId xmlns:p14="http://schemas.microsoft.com/office/powerpoint/2010/main" val="3319450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09C238-32BC-49EB-8C97-204382B64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ELEMENTS OF A LAST CHANCE 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E9E3E2-B9D2-4F0E-8DFA-32D0EE026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599" y="193813"/>
            <a:ext cx="6828183" cy="652503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 LAST CHANCE AGREEMENT SHOULD BE IN WRITING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MEMORIALIZE THE CAUSE AND THAT THE EMPLOYER HAS THE RIGHT TO TERMINATE IMMEDIATELY.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BEST IF YOU CAN GET EMPLOYEE TO ADMIT MISCONDUCT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ACKNOWLEDGE EMPLOYER IS FOREGOING PRESENT TERMINATION IN EXCHANGE FOR EMPLOYEE’S PROMISES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REQUESTED BY THE EMPLOYEE AS AN ALTERNATIVE TO TERMINATION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HAVE UNION INVOLVEMENT AND SIGN-OFF BECAUSE THIS AGREEMENT IS WAIVING CERTAIN RIGHTS UNDER THE BARGAINING AGREEMENT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ETERNAL VS. DEFINITE DURATION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THERE IS PRECEDENT FOR A LAST CHANCE AGREEMENT TO REMAIN IN EFFECT INDEFINITELY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SOME ARBITRATORS VIEW LAST CHANCE AGREEMENTS LIKE OTHER FORMS OF DISCIPLINE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AFTER A PERIOD OF TIME, SAY 3-4 YEARS, THE PRIOR DISCIPLINE IS LESS RELEVANT TO DETERMINING THE CONSEQUENCE FOR PRESENT MISCONDUCT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CLARIFY THAT ANY TIME LIMIT WILL BE EXTENDED BY THE LENGTH OF ANY EMPLOYEE ABSENCES DURING THE PERIOD OF THE AGREEMENT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BE VERY CLEAR ABOUT WHAT CONSISTUTES A VIOLATION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POSITIVE TEST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REFUSAL TO TEST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UNEXCUSED ABSENCE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5E820C0-9994-480D-9AF0-22CF5571FE2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FFFF00"/>
                </a:solidFill>
              </a:rPr>
              <a:t>WRITTEN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FFFF00"/>
                </a:solidFill>
              </a:rPr>
              <a:t>UNION INVOLVEMENT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FFFF00"/>
                </a:solidFill>
              </a:rPr>
              <a:t>DURATION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FFFF00"/>
                </a:solidFill>
              </a:rPr>
              <a:t>WHAT CONSTITUTES A VIOLATION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359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82198A-35A6-4285-B4B6-CA1CED1E6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ELEMENTS OF A LAST CHANCE AGREEMENT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808E03-C0D9-4C3E-BE67-CB6E71FE6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0" y="731519"/>
            <a:ext cx="6492240" cy="573388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THE CONSEQUENCES FOR VIOLATING THE LAST CHANCE AGREEMENT MUST BE CLEAR: TERMINATION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BE CAREFUL OF “UP TO AND INCLUDING” LANGUAGE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THIS TYPE OF LANGUAGE COULD BE USED TO ARGUE THAT TERMINATION IS NOT THE AUTOMATIC CONSEQUENCE AND GIVE AN ARBITRATOR ROOM TO REDUCE THE CONSEQUENCE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THE AGREEMENT MUST HAVE NON-PRECENTIAL, NO PAST PRACTICE OR COURSE OF DEALING LANGUAGE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CLARIFY EXACTLY WHAT IS BEING WAIVED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JUST CAUSE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ARBITRATOR’S AUTHORITY TO CONSIDER LESSER DISCIPLINE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ARBITRATOR’S AUTHORITY TO REVIEW EVENTS THAT RESULTED IN THE LAST CHANCE AGREEMENT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RIGHT TO REFUSE DRUG/ALCOHOL TESTING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RIGHT TO REFUSE SEARCH OF PERSON/POSSESSIONS/VEHICLE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CERTAIN MEDICAL PRIVACY RIGHTS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3CB171F-68C7-45B6-A2B5-0ADF9B48CBC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FFFF00"/>
                </a:solidFill>
              </a:rPr>
              <a:t>CONSEQUENCES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FFFF00"/>
                </a:solidFill>
              </a:rPr>
              <a:t>NON-PRECENDENTIAL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FFFF00"/>
                </a:solidFill>
              </a:rPr>
              <a:t>WHAT IS WAIVED</a:t>
            </a:r>
          </a:p>
        </p:txBody>
      </p:sp>
    </p:spTree>
    <p:extLst>
      <p:ext uri="{BB962C8B-B14F-4D97-AF65-F5344CB8AC3E}">
        <p14:creationId xmlns:p14="http://schemas.microsoft.com/office/powerpoint/2010/main" val="63659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7B4761-05B4-4B12-8A0E-BA7A4AD96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DID HE JUST SAY AN ARBITRATOR MIGHT BE INVOLVED?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7874B6-DF87-49A9-9636-B136ED289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53510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YOU MAY NEGOTIATE THAT NOTHING ABOUT THE AGREEMENT OR ITS IMPLEMENTATION IS SUBJECT TO REVIEW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HOWEVER, MOST ARBITRATORS AND COURTS HOLD THAT WHILE THE UNION/EMPLOYEE MAY WAIVE JUST CAUSE OR OTHER DISCIPLINE PROVISIONS, ACCESS TO THE GRIEVANCE PROCEDURE CANNOT BE WAIVED (UNCONSCIONABLE)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DENIES THE EMPLOYEE OF ANY REVIEW OF THE EMPLOYER’S FINDING THAT THE AGREEMENT WAS VIOLATED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UNION WILL LIKELY WANT SOME LEVEL OF REVIEW AS TO WHETHER A VIOLATION ACTUALLY HAPPENED AND WHETHER THE VIOLATION WARRANTED IMPLEMENTATION OF THE AGREEMENT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FOR EXAMPLE, THE EMPLOYEE MAY ARGUE A POSITIVE DRUG TEST WAS THE RESULT OF PRESCRIPTION MEDICATION OR WAS OTHERWISE A FALSE POSITIVE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AN ALTERNATIVE IS TO STRICTLY LIMIT THE ARBITRATOR’S AUTHORITY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BAR REVIEW OF EVENTS LEADING UP TO LAST CHANCE AGREEMENT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BAR CONSIDERATION OF ANY CONSEQUENCE OTHER THAN TERMINATION IF THE ARBITRATOR FINDS A VIOLATION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ESTABLISH A PREPONDERANCE OF THE EVIDENCE STANDARD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SHIFT THE BURDEN TO UNION TO ESTABLISH ARBITRARY AND CAPRICIOUS BEHAVIOR BY THE EMPLOYER?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E69A64D-7205-4C56-88F4-92DC98211D5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FFFF00"/>
                </a:solidFill>
              </a:rPr>
              <a:t>CAN ATTEMPT TO EXCLUDE THE ENTIRE LAST CHANCE AGREEMENT AND ITS ENFORCEMENT FROM REVIEW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FFFF00"/>
                </a:solidFill>
              </a:rPr>
              <a:t>UNION MAY NOT AGREE TO THIS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FFFF00"/>
                </a:solidFill>
              </a:rPr>
              <a:t>UNION MAY AGREE NOW, AND CHANGE POSITION WHEN YOU FIRE THE EMPLOYEE FOR A VIOLATION</a:t>
            </a:r>
          </a:p>
        </p:txBody>
      </p:sp>
    </p:spTree>
    <p:extLst>
      <p:ext uri="{BB962C8B-B14F-4D97-AF65-F5344CB8AC3E}">
        <p14:creationId xmlns:p14="http://schemas.microsoft.com/office/powerpoint/2010/main" val="3259956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838E11-7185-4E11-A374-32ECD5835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ISSUES SPECIFIC TO DRUG AND ALCOHOL AGREEMENTS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6855AC-D3B3-4D36-9646-2303AA5B7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LAST CHANCE AGREEMENTS FOR DRUG AND ALCOHOL USE IMPLICATE SEVERAL PRIVACY CONCERNS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THE EMPLOYER WILL LIKELY WANT/NEED ACCESS TO OTHERWISE CONFIDENTIAL INFORMATION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THE FIRST ACTION REQUIRED OF THE EMPLOYEE IS USUALLY AN ALCOHOL/DRUG ABUSE ASSESSMENT BY A PROFESSIONAL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REQUIRE THE EMPLOYEE TO CONSENT TO THE RESULTS OF THE ASSESSMENT BEING SHARED WITH AN EMPLOYER REPRESENTATIVE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CHECK LOCAL LAWS FOR ANYTHING THAT WOULD BAR THIS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THE EMPLOYER WILL REQUIRE THE EMPLOYEE TO COMPLY WITH ANY TREATMENT PLANS RECOMMENDED BY THE ASSESSMENT PROFESSIONAL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WILL NEED VERIFICATION THAT THE EMPLOYEE IS PARTICIPATING IN THE TREATMENT PLAN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EMPLOYEE MAY NEED TO BE ABSENT FOR INPATIENT TREATMENT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MAY WANT TO ADDRESS IN THE AGREEMENT HOW THESE ABSENCES WILL BE ACCOUNTED FOR:  SICK LEAVE, STATUTORY LEAVE (E.G. FMLA, ADA), UNPAID LEAVE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VERIFICATION CAN BE SPECIFIC OR GENERIC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B4B97D7-2BB4-4A43-9067-4CB0145A092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FFFF00"/>
                </a:solidFill>
              </a:rPr>
              <a:t>PRIVACY WAIVERS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FFFF00"/>
                </a:solidFill>
              </a:rPr>
              <a:t>TESTING CONSENTS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FFFF00"/>
                </a:solidFill>
              </a:rPr>
              <a:t>TESTING RESULTS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FFFF00"/>
                </a:solidFill>
              </a:rPr>
              <a:t>EMPLOYEE ASSISTANCE PROGRAM</a:t>
            </a:r>
          </a:p>
        </p:txBody>
      </p:sp>
    </p:spTree>
    <p:extLst>
      <p:ext uri="{BB962C8B-B14F-4D97-AF65-F5344CB8AC3E}">
        <p14:creationId xmlns:p14="http://schemas.microsoft.com/office/powerpoint/2010/main" val="1579749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C096D6-307A-4EB8-B6FB-86C48825C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ISSUES SPECIFIC TO DRUG AND ALCOHOL AGREEMENTS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4122BB-4605-4DA1-8EEF-E705DBF2D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MAKE SURE, UNLESS OTHERWISE FORBIDDEN BY LAW, TO LIST FAILURE TO PROVIDE CONSENT FOR EMPLOYER TO RECEIVE TREATMENT INFORMATION AS A BASIS FOR TERMINATION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MAKE IT THE EMPLOYEE’S RESPONSIBILITY TO GET YOU THE TREATMENT INFORMATION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MAKE SIGNING THE AGREEMENT EVIDENCE OF THE EMPLOYEE’S CONSENT TO RELEASING TREATMENT INFORMATION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BUT IF TREATMENT PROVIDER REQUIRES ANOTHER FORM OF CONSENT, MAKE IT THE EMPLOYEE’S OBLIGATION TO SIGN THAT FORM OF CONSENT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POST-TREATMENT, REQUIRE THE EMPLOYEE TO CONSENT TO RANDOM DRUG/ALCOHOL TESTING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DETERMINE HOW AND WHERE TESTING WILL BE PERFORMED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BEST TO HAVE A NEARBY CLINIC THE PARTIES AGREE TO USE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IF CLINIC ACCESS IS NOT PRACTICAL, THERE ARE MANY DRUG/ALCOHOL TESTING PRODUCTS AVAILABLE FOR PURCHASE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FOR ALCOHOL, MAY BE ABLE TO USE LOCAL POLICE DEPARTMENT BREATHALYZERS.  MAKE SURE POLICE WILL COOPERATE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EAA322E-96CD-4696-AFFD-1D6E090B26D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FFFF00"/>
                </a:solidFill>
              </a:rPr>
              <a:t>PRIVACY WAIVERS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FFFF00"/>
                </a:solidFill>
              </a:rPr>
              <a:t>TESTING CONSENTS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FFFF00"/>
                </a:solidFill>
              </a:rPr>
              <a:t>TESTING RESULTS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FFFF00"/>
                </a:solidFill>
              </a:rPr>
              <a:t>EMPLOYEE ASSISTANCE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69481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159</TotalTime>
  <Words>1589</Words>
  <Application>Microsoft Macintosh PowerPoint</Application>
  <PresentationFormat>Widescreen</PresentationFormat>
  <Paragraphs>165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Wingdings</vt:lpstr>
      <vt:lpstr>Retrospect</vt:lpstr>
      <vt:lpstr>NEGOTIATING AND ENFORCING LAST CHANCE AGREEMENTS</vt:lpstr>
      <vt:lpstr>WHAT IS A LAST CHANCE AGREEMENT</vt:lpstr>
      <vt:lpstr>WHY AGREE TO A LAST CHANCE AGREEMENT?</vt:lpstr>
      <vt:lpstr>WHEN TO USE A LAST CHANCE AGREEMENT</vt:lpstr>
      <vt:lpstr>ELEMENTS OF A LAST CHANCE AGREEMENT</vt:lpstr>
      <vt:lpstr>ELEMENTS OF A LAST CHANCE AGREEMENT (CONT.)</vt:lpstr>
      <vt:lpstr>DID HE JUST SAY AN ARBITRATOR MIGHT BE INVOLVED?</vt:lpstr>
      <vt:lpstr>ISSUES SPECIFIC TO DRUG AND ALCOHOL AGREEMENTS</vt:lpstr>
      <vt:lpstr>ISSUES SPECIFIC TO DRUG AND ALCOHOL AGREEMENTS</vt:lpstr>
      <vt:lpstr>ISSUES SPECIFIC TO DRUG AND ALCOHOL AGREEMENTS</vt:lpstr>
      <vt:lpstr>ISSUES SPECIFIC TO DRUG AND ALCOHOL AGREEMENTS</vt:lpstr>
      <vt:lpstr>ENFORCE THE AGREEMENT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NEGOTIATING AND ENFORCING LAST CHANCE AGREEMENTS</dc:title>
  <dc:creator>JEF</dc:creator>
  <cp:lastModifiedBy>Rachel Rissetto</cp:lastModifiedBy>
  <cp:revision>20</cp:revision>
  <dcterms:created xsi:type="dcterms:W3CDTF">2018-02-11T14:36:51Z</dcterms:created>
  <dcterms:modified xsi:type="dcterms:W3CDTF">2018-03-06T15:51:36Z</dcterms:modified>
</cp:coreProperties>
</file>